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5" r:id="rId10"/>
    <p:sldId id="264" r:id="rId11"/>
    <p:sldId id="265" r:id="rId12"/>
    <p:sldId id="266" r:id="rId13"/>
    <p:sldId id="268" r:id="rId14"/>
    <p:sldId id="279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76" r:id="rId23"/>
    <p:sldId id="277" r:id="rId24"/>
    <p:sldId id="278" r:id="rId25"/>
    <p:sldId id="280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164647-9C0F-174F-9255-9B6D289E919A}" type="datetimeFigureOut">
              <a:rPr lang="en-US" smtClean="0"/>
              <a:t>3/02/2014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825CF-DFEE-3A4E-BDFE-BEF67F83D4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2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</a:t>
            </a:r>
            <a:r>
              <a:rPr lang="en-US" baseline="0" dirty="0" smtClean="0"/>
              <a:t> exon and introns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825CF-DFEE-3A4E-BDFE-BEF67F83D4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551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Explain the technologies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3825CF-DFEE-3A4E-BDFE-BEF67F83D4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59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990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85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981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433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63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344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0967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86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74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1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99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AB142-82F2-D141-8E71-EE7A8B7BFAB7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DFDEE-CAD1-D046-A78F-997EF624AB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49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Systems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Craig Simpson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5326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 of Translation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mRNA availability</a:t>
            </a:r>
          </a:p>
          <a:p>
            <a:r>
              <a:rPr lang="en-US" dirty="0" smtClean="0"/>
              <a:t>Presence of silencer/inhibitory RNA that binds to mRNA</a:t>
            </a:r>
          </a:p>
          <a:p>
            <a:r>
              <a:rPr lang="en-US" dirty="0" smtClean="0"/>
              <a:t>Codon usage (abundance of </a:t>
            </a:r>
            <a:r>
              <a:rPr lang="en-US" dirty="0" err="1" smtClean="0"/>
              <a:t>tRNA</a:t>
            </a:r>
            <a:r>
              <a:rPr lang="en-US" dirty="0" smtClean="0"/>
              <a:t>)</a:t>
            </a:r>
          </a:p>
          <a:p>
            <a:r>
              <a:rPr lang="en-US" dirty="0" smtClean="0"/>
              <a:t>Amino Acids</a:t>
            </a:r>
          </a:p>
          <a:p>
            <a:pPr lvl="1"/>
            <a:r>
              <a:rPr lang="en-US" dirty="0" smtClean="0"/>
              <a:t>20 essential amino Acids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873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Shape and Structure of Protein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Chemical bond between two amino acids (peptide bond)</a:t>
            </a:r>
          </a:p>
          <a:p>
            <a:r>
              <a:rPr lang="en-US" dirty="0" smtClean="0"/>
              <a:t>Composed of multiple peptide bonds between a composition of different amino acids</a:t>
            </a:r>
          </a:p>
          <a:p>
            <a:pPr lvl="1"/>
            <a:r>
              <a:rPr lang="en-US" dirty="0" smtClean="0"/>
              <a:t>Chemical properties of the amino acids impart 3D structure to the protein</a:t>
            </a:r>
          </a:p>
          <a:p>
            <a:r>
              <a:rPr lang="en-US" dirty="0" smtClean="0"/>
              <a:t>Multiple peptides can bind together to form a complete functional protein</a:t>
            </a:r>
          </a:p>
        </p:txBody>
      </p:sp>
    </p:spTree>
    <p:extLst>
      <p:ext uri="{BB962C8B-B14F-4D97-AF65-F5344CB8AC3E}">
        <p14:creationId xmlns:p14="http://schemas.microsoft.com/office/powerpoint/2010/main" val="1080659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455" y="256690"/>
            <a:ext cx="5896447" cy="629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104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Protein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3282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Protein’s structure determine its function</a:t>
            </a:r>
          </a:p>
          <a:p>
            <a:r>
              <a:rPr lang="en-US" dirty="0" smtClean="0"/>
              <a:t>All proteins bind to some other molecule</a:t>
            </a:r>
          </a:p>
          <a:p>
            <a:pPr lvl="1"/>
            <a:r>
              <a:rPr lang="en-US" dirty="0" smtClean="0"/>
              <a:t>Tight and long lived interaction</a:t>
            </a:r>
          </a:p>
          <a:p>
            <a:pPr lvl="1"/>
            <a:r>
              <a:rPr lang="en-US" dirty="0" smtClean="0"/>
              <a:t>Short and highly energetic reaction</a:t>
            </a:r>
          </a:p>
          <a:p>
            <a:pPr lvl="1"/>
            <a:r>
              <a:rPr lang="en-US" dirty="0" smtClean="0"/>
              <a:t>Depends on the amino acid side chains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623" y="3700586"/>
            <a:ext cx="5743187" cy="289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755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Metabolites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End product of protein activity</a:t>
            </a:r>
          </a:p>
          <a:p>
            <a:pPr lvl="1"/>
            <a:r>
              <a:rPr lang="en-US" dirty="0" smtClean="0"/>
              <a:t>Anabolic processes</a:t>
            </a:r>
          </a:p>
          <a:p>
            <a:pPr lvl="1"/>
            <a:r>
              <a:rPr lang="en-US" dirty="0" smtClean="0"/>
              <a:t>Catabolic processes</a:t>
            </a:r>
          </a:p>
          <a:p>
            <a:r>
              <a:rPr lang="en-US" dirty="0" smtClean="0"/>
              <a:t>Depends on the context that the cell is in</a:t>
            </a:r>
          </a:p>
          <a:p>
            <a:r>
              <a:rPr lang="en-US" dirty="0" smtClean="0"/>
              <a:t>Everything that is produced in a cell is a metabolite</a:t>
            </a:r>
          </a:p>
          <a:p>
            <a:pPr lvl="1"/>
            <a:r>
              <a:rPr lang="en-US" dirty="0" smtClean="0"/>
              <a:t>Metabolites can be measured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9278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Posttranslational Modifications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After protein is formed it is chemically modified on the amino acid side chains</a:t>
            </a:r>
          </a:p>
          <a:p>
            <a:pPr lvl="1"/>
            <a:r>
              <a:rPr lang="en-US" dirty="0" err="1" smtClean="0"/>
              <a:t>Ubiquitylation</a:t>
            </a:r>
            <a:r>
              <a:rPr lang="en-US" dirty="0" smtClean="0"/>
              <a:t>, </a:t>
            </a:r>
            <a:r>
              <a:rPr lang="en-US" dirty="0" err="1" smtClean="0"/>
              <a:t>sumolation</a:t>
            </a:r>
            <a:r>
              <a:rPr lang="en-US" dirty="0" smtClean="0"/>
              <a:t>, on lysine</a:t>
            </a:r>
          </a:p>
          <a:p>
            <a:pPr lvl="1"/>
            <a:r>
              <a:rPr lang="en-US" dirty="0" smtClean="0"/>
              <a:t>Phosphorylation on </a:t>
            </a:r>
            <a:r>
              <a:rPr lang="en-US" dirty="0" err="1" smtClean="0"/>
              <a:t>tyr</a:t>
            </a:r>
            <a:r>
              <a:rPr lang="en-US" dirty="0" smtClean="0"/>
              <a:t>, </a:t>
            </a:r>
            <a:r>
              <a:rPr lang="en-US" dirty="0" err="1" smtClean="0"/>
              <a:t>ser</a:t>
            </a:r>
            <a:r>
              <a:rPr lang="en-US" dirty="0" smtClean="0"/>
              <a:t>, </a:t>
            </a:r>
            <a:r>
              <a:rPr lang="en-US" dirty="0" err="1" smtClean="0"/>
              <a:t>thr</a:t>
            </a:r>
            <a:endParaRPr lang="en-US" dirty="0" smtClean="0"/>
          </a:p>
          <a:p>
            <a:pPr lvl="1"/>
            <a:r>
              <a:rPr lang="en-US" dirty="0" err="1" smtClean="0"/>
              <a:t>Acetelyation</a:t>
            </a:r>
            <a:endParaRPr lang="en-US" dirty="0" smtClean="0"/>
          </a:p>
          <a:p>
            <a:r>
              <a:rPr lang="en-US" dirty="0" smtClean="0"/>
              <a:t>Modifications can alter the function of the protein</a:t>
            </a:r>
          </a:p>
          <a:p>
            <a:pPr lvl="1"/>
            <a:r>
              <a:rPr lang="en-US" dirty="0" smtClean="0"/>
              <a:t>Mark for destruction</a:t>
            </a:r>
          </a:p>
          <a:p>
            <a:pPr lvl="1"/>
            <a:r>
              <a:rPr lang="en-US" dirty="0" smtClean="0"/>
              <a:t>Activate</a:t>
            </a:r>
          </a:p>
          <a:p>
            <a:pPr lvl="1"/>
            <a:r>
              <a:rPr lang="en-US" dirty="0" smtClean="0"/>
              <a:t>Change binding partners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264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49505"/>
          </a:xfrm>
        </p:spPr>
        <p:txBody>
          <a:bodyPr>
            <a:normAutofit/>
          </a:bodyPr>
          <a:lstStyle/>
          <a:p>
            <a:r>
              <a:rPr lang="en-US" dirty="0" smtClean="0"/>
              <a:t>Genetics do not dictate function</a:t>
            </a:r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7195192" y="3728225"/>
            <a:ext cx="1591213" cy="74456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0000"/>
                </a:solidFill>
              </a:rPr>
              <a:t>Function</a:t>
            </a:r>
            <a:endParaRPr lang="en-US" dirty="0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 rot="267890">
            <a:off x="438056" y="3459002"/>
            <a:ext cx="6815637" cy="744562"/>
            <a:chOff x="394161" y="3109641"/>
            <a:chExt cx="6815637" cy="744562"/>
          </a:xfrm>
        </p:grpSpPr>
        <p:sp>
          <p:nvSpPr>
            <p:cNvPr id="4" name="Rounded Rectangle 3"/>
            <p:cNvSpPr/>
            <p:nvPr/>
          </p:nvSpPr>
          <p:spPr>
            <a:xfrm>
              <a:off x="394161" y="3109641"/>
              <a:ext cx="1591213" cy="7445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4911449" y="3109641"/>
              <a:ext cx="1591213" cy="74456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Protein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613100" y="3109641"/>
              <a:ext cx="1591213" cy="744562"/>
            </a:xfrm>
            <a:prstGeom prst="round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RNA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Arrow Connector 8"/>
            <p:cNvCxnSpPr>
              <a:stCxn id="4" idx="3"/>
              <a:endCxn id="6" idx="1"/>
            </p:cNvCxnSpPr>
            <p:nvPr/>
          </p:nvCxnSpPr>
          <p:spPr>
            <a:xfrm>
              <a:off x="1985374" y="3481922"/>
              <a:ext cx="62772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3"/>
              <a:endCxn id="5" idx="1"/>
            </p:cNvCxnSpPr>
            <p:nvPr/>
          </p:nvCxnSpPr>
          <p:spPr>
            <a:xfrm>
              <a:off x="4204313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6502662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 rot="21006624">
            <a:off x="395458" y="4416577"/>
            <a:ext cx="6815637" cy="744562"/>
            <a:chOff x="394161" y="3109641"/>
            <a:chExt cx="6815637" cy="744562"/>
          </a:xfrm>
        </p:grpSpPr>
        <p:sp>
          <p:nvSpPr>
            <p:cNvPr id="14" name="Rounded Rectangle 13"/>
            <p:cNvSpPr/>
            <p:nvPr/>
          </p:nvSpPr>
          <p:spPr>
            <a:xfrm>
              <a:off x="394161" y="3109641"/>
              <a:ext cx="1591213" cy="7445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4911449" y="3109641"/>
              <a:ext cx="1591213" cy="744562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Protein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6" name="Rounded Rectangle 15"/>
            <p:cNvSpPr/>
            <p:nvPr/>
          </p:nvSpPr>
          <p:spPr>
            <a:xfrm>
              <a:off x="2613100" y="3109641"/>
              <a:ext cx="1591213" cy="744562"/>
            </a:xfrm>
            <a:prstGeom prst="round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RNA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17" name="Straight Arrow Connector 16"/>
            <p:cNvCxnSpPr>
              <a:stCxn id="14" idx="3"/>
              <a:endCxn id="16" idx="1"/>
            </p:cNvCxnSpPr>
            <p:nvPr/>
          </p:nvCxnSpPr>
          <p:spPr>
            <a:xfrm>
              <a:off x="1985374" y="3481922"/>
              <a:ext cx="62772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16" idx="3"/>
              <a:endCxn id="15" idx="1"/>
            </p:cNvCxnSpPr>
            <p:nvPr/>
          </p:nvCxnSpPr>
          <p:spPr>
            <a:xfrm>
              <a:off x="4204313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>
              <a:off x="6502662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 rot="1474700">
            <a:off x="616992" y="2344519"/>
            <a:ext cx="6815637" cy="744562"/>
            <a:chOff x="394161" y="3109641"/>
            <a:chExt cx="6815637" cy="744562"/>
          </a:xfrm>
        </p:grpSpPr>
        <p:sp>
          <p:nvSpPr>
            <p:cNvPr id="24" name="Rounded Rectangle 23"/>
            <p:cNvSpPr/>
            <p:nvPr/>
          </p:nvSpPr>
          <p:spPr>
            <a:xfrm>
              <a:off x="394161" y="3109641"/>
              <a:ext cx="1591213" cy="7445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911449" y="3109641"/>
              <a:ext cx="1591213" cy="74456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Protein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2613100" y="3109641"/>
              <a:ext cx="1591213" cy="744562"/>
            </a:xfrm>
            <a:prstGeom prst="round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RNA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Straight Arrow Connector 26"/>
            <p:cNvCxnSpPr>
              <a:stCxn id="24" idx="3"/>
              <a:endCxn id="26" idx="1"/>
            </p:cNvCxnSpPr>
            <p:nvPr/>
          </p:nvCxnSpPr>
          <p:spPr>
            <a:xfrm>
              <a:off x="1985374" y="3481922"/>
              <a:ext cx="62772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/>
            <p:cNvCxnSpPr>
              <a:stCxn id="26" idx="3"/>
              <a:endCxn id="25" idx="1"/>
            </p:cNvCxnSpPr>
            <p:nvPr/>
          </p:nvCxnSpPr>
          <p:spPr>
            <a:xfrm>
              <a:off x="4204313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/>
            <p:nvPr/>
          </p:nvCxnSpPr>
          <p:spPr>
            <a:xfrm>
              <a:off x="6502662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 rot="20705455">
            <a:off x="1165338" y="5090872"/>
            <a:ext cx="6815637" cy="744562"/>
            <a:chOff x="394161" y="3109641"/>
            <a:chExt cx="6815637" cy="744562"/>
          </a:xfrm>
        </p:grpSpPr>
        <p:sp>
          <p:nvSpPr>
            <p:cNvPr id="31" name="Rounded Rectangle 30"/>
            <p:cNvSpPr/>
            <p:nvPr/>
          </p:nvSpPr>
          <p:spPr>
            <a:xfrm>
              <a:off x="394161" y="3109641"/>
              <a:ext cx="1591213" cy="7445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4911449" y="3109641"/>
              <a:ext cx="1591213" cy="744562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Protein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2613100" y="3109641"/>
              <a:ext cx="1591213" cy="744562"/>
            </a:xfrm>
            <a:prstGeom prst="round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RNA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34" name="Straight Arrow Connector 33"/>
            <p:cNvCxnSpPr>
              <a:stCxn id="31" idx="3"/>
              <a:endCxn id="33" idx="1"/>
            </p:cNvCxnSpPr>
            <p:nvPr/>
          </p:nvCxnSpPr>
          <p:spPr>
            <a:xfrm>
              <a:off x="1985374" y="3481922"/>
              <a:ext cx="62772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33" idx="3"/>
              <a:endCxn id="32" idx="1"/>
            </p:cNvCxnSpPr>
            <p:nvPr/>
          </p:nvCxnSpPr>
          <p:spPr>
            <a:xfrm>
              <a:off x="4204313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Arrow Connector 35"/>
            <p:cNvCxnSpPr/>
            <p:nvPr/>
          </p:nvCxnSpPr>
          <p:spPr>
            <a:xfrm>
              <a:off x="6502662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638528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87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27809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974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system?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collection of components organized to accomplish a specific function of set of functions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 group of interacting, interrelated, or interdependent elements or parts that function together as a whole to accomplish a goal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56415" y="6199159"/>
            <a:ext cx="2630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Matthias Heinemann, ETH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09826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Process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Cellular functions and processes are an accumulation of multiple different pathways and signals converging into one complex end point</a:t>
            </a:r>
          </a:p>
          <a:p>
            <a:r>
              <a:rPr lang="en-US" dirty="0" smtClean="0"/>
              <a:t>Need to understand these processes at a systems level to truly understand the process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 need to measure genetic mutations, presence and levels of mRNA and expression and activity of proteins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9266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Tools we can use to study the cellular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Mass Spectrometry</a:t>
            </a:r>
          </a:p>
          <a:p>
            <a:pPr lvl="1"/>
            <a:r>
              <a:rPr lang="en-US" dirty="0" smtClean="0"/>
              <a:t>Total protein levels and post translational </a:t>
            </a:r>
            <a:r>
              <a:rPr lang="en-US" dirty="0" err="1" smtClean="0"/>
              <a:t>modificiations</a:t>
            </a:r>
            <a:endParaRPr lang="en-US" dirty="0" smtClean="0"/>
          </a:p>
          <a:p>
            <a:pPr lvl="1"/>
            <a:r>
              <a:rPr lang="en-US" dirty="0" smtClean="0"/>
              <a:t>metabolomics</a:t>
            </a:r>
          </a:p>
          <a:p>
            <a:r>
              <a:rPr lang="en-US" dirty="0" smtClean="0"/>
              <a:t>Sequencing</a:t>
            </a:r>
          </a:p>
          <a:p>
            <a:pPr lvl="1"/>
            <a:r>
              <a:rPr lang="en-US" dirty="0" smtClean="0"/>
              <a:t>Genomic and </a:t>
            </a:r>
            <a:r>
              <a:rPr lang="en-US" dirty="0" err="1" smtClean="0"/>
              <a:t>exosome</a:t>
            </a:r>
            <a:r>
              <a:rPr lang="en-US" dirty="0" smtClean="0"/>
              <a:t> sequence</a:t>
            </a:r>
          </a:p>
          <a:p>
            <a:pPr lvl="2"/>
            <a:r>
              <a:rPr lang="en-US" dirty="0" smtClean="0"/>
              <a:t>Mutations in DNA, RNA</a:t>
            </a:r>
          </a:p>
          <a:p>
            <a:r>
              <a:rPr lang="en-US" dirty="0" smtClean="0"/>
              <a:t>Arrays</a:t>
            </a:r>
          </a:p>
          <a:p>
            <a:pPr lvl="1"/>
            <a:r>
              <a:rPr lang="en-US" dirty="0" smtClean="0"/>
              <a:t>Levels of RNA</a:t>
            </a:r>
          </a:p>
          <a:p>
            <a:r>
              <a:rPr lang="en-US" dirty="0" smtClean="0"/>
              <a:t>Gene manipulation studies</a:t>
            </a:r>
          </a:p>
          <a:p>
            <a:pPr lvl="1"/>
            <a:r>
              <a:rPr lang="en-US" dirty="0" smtClean="0"/>
              <a:t>Knockdown RNA</a:t>
            </a:r>
          </a:p>
          <a:p>
            <a:pPr lvl="1"/>
            <a:r>
              <a:rPr lang="en-US" dirty="0" smtClean="0"/>
              <a:t>Overexpress RNA</a:t>
            </a:r>
          </a:p>
          <a:p>
            <a:r>
              <a:rPr lang="en-US" dirty="0" smtClean="0"/>
              <a:t>IE: Generate a large amount of data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33969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Large amount of Data is meaningless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Mass Spec:  can generate 20-50,000 data points</a:t>
            </a:r>
          </a:p>
          <a:p>
            <a:pPr lvl="1"/>
            <a:r>
              <a:rPr lang="en-US" dirty="0" smtClean="0"/>
              <a:t>Absence of protein </a:t>
            </a:r>
            <a:r>
              <a:rPr lang="en-US" dirty="0" err="1" smtClean="0"/>
              <a:t>doesn</a:t>
            </a:r>
            <a:r>
              <a:rPr lang="fr-FR" dirty="0" smtClean="0"/>
              <a:t>’</a:t>
            </a:r>
            <a:r>
              <a:rPr lang="en-US" dirty="0" smtClean="0"/>
              <a:t>t mean its not there</a:t>
            </a:r>
          </a:p>
          <a:p>
            <a:r>
              <a:rPr lang="en-US" dirty="0" smtClean="0"/>
              <a:t>Sequencing: 22,000 genes</a:t>
            </a:r>
          </a:p>
          <a:p>
            <a:pPr lvl="1"/>
            <a:r>
              <a:rPr lang="en-US" dirty="0" smtClean="0"/>
              <a:t>Is a mutation functionally relevant?</a:t>
            </a:r>
          </a:p>
          <a:p>
            <a:r>
              <a:rPr lang="en-US" dirty="0" smtClean="0"/>
              <a:t>RNA expression: number depends on state of cell</a:t>
            </a:r>
          </a:p>
          <a:p>
            <a:pPr lvl="1"/>
            <a:r>
              <a:rPr lang="en-US" dirty="0" smtClean="0"/>
              <a:t>Does a low expression level relate to decreased activity of protein?</a:t>
            </a:r>
          </a:p>
          <a:p>
            <a:r>
              <a:rPr lang="en-US" dirty="0" smtClean="0"/>
              <a:t>Metabolites:  All the small molecules that the cell is producing</a:t>
            </a:r>
          </a:p>
          <a:p>
            <a:pPr lvl="1"/>
            <a:r>
              <a:rPr lang="en-US" dirty="0" smtClean="0"/>
              <a:t>Depends on state and type of cell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2051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does it all boil down to?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721179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Biology is governed by chemistry and physics</a:t>
            </a:r>
          </a:p>
          <a:p>
            <a:r>
              <a:rPr lang="en-US" dirty="0" smtClean="0"/>
              <a:t>Chemistry and physics can be mathematically modeled</a:t>
            </a:r>
          </a:p>
          <a:p>
            <a:r>
              <a:rPr lang="en-US" dirty="0" smtClean="0"/>
              <a:t>Thus… biology can be mathematically modeled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4138" y="4321379"/>
            <a:ext cx="2362884" cy="23337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5603" y="4321378"/>
            <a:ext cx="2856586" cy="23337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98459" y="4867063"/>
            <a:ext cx="52956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/>
              <a:t>=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7784073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biology work flow</a:t>
            </a:r>
            <a:endParaRPr lang="en-US" dirty="0"/>
          </a:p>
        </p:txBody>
      </p:sp>
      <p:grpSp>
        <p:nvGrpSpPr>
          <p:cNvPr id="36" name="Group 35"/>
          <p:cNvGrpSpPr/>
          <p:nvPr/>
        </p:nvGrpSpPr>
        <p:grpSpPr>
          <a:xfrm>
            <a:off x="1138667" y="1539339"/>
            <a:ext cx="6452441" cy="4862596"/>
            <a:chOff x="1138667" y="1539339"/>
            <a:chExt cx="6452441" cy="4862596"/>
          </a:xfrm>
        </p:grpSpPr>
        <p:sp>
          <p:nvSpPr>
            <p:cNvPr id="4" name="Rounded Rectangle 3"/>
            <p:cNvSpPr/>
            <p:nvPr/>
          </p:nvSpPr>
          <p:spPr>
            <a:xfrm>
              <a:off x="1138667" y="1566754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6152294" y="1539339"/>
              <a:ext cx="1438814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Metabolites</a:t>
              </a:r>
              <a:endParaRPr lang="en-US" dirty="0"/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4494507" y="1539339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Protein</a:t>
              </a:r>
              <a:endParaRPr lang="en-US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2742713" y="1566754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RNA</a:t>
              </a:r>
              <a:endParaRPr lang="en-US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1138667" y="2715471"/>
              <a:ext cx="6452441" cy="627768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Modeling of all information (determine regulators of certain function)</a:t>
              </a:r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138667" y="3839614"/>
              <a:ext cx="6452441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Computer driven hypothesis of molecular regulators of function</a:t>
              </a:r>
              <a:endParaRPr lang="en-US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138667" y="5847164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152294" y="5819749"/>
              <a:ext cx="1438814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Metabolites</a:t>
              </a:r>
              <a:endParaRPr lang="en-US" dirty="0"/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4494507" y="5819749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Protein</a:t>
              </a:r>
              <a:endParaRPr lang="en-US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742713" y="5847164"/>
              <a:ext cx="1051076" cy="554771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RNA</a:t>
              </a:r>
              <a:endParaRPr lang="en-US" dirty="0"/>
            </a:p>
          </p:txBody>
        </p:sp>
        <p:sp>
          <p:nvSpPr>
            <p:cNvPr id="14" name="Rounded Rectangle 13"/>
            <p:cNvSpPr/>
            <p:nvPr/>
          </p:nvSpPr>
          <p:spPr>
            <a:xfrm>
              <a:off x="2532803" y="4776638"/>
              <a:ext cx="3664169" cy="520219"/>
            </a:xfrm>
            <a:prstGeom prst="roundRect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Experimental manipulation</a:t>
              </a:r>
              <a:endParaRPr lang="en-US" dirty="0"/>
            </a:p>
          </p:txBody>
        </p:sp>
        <p:cxnSp>
          <p:nvCxnSpPr>
            <p:cNvPr id="16" name="Straight Arrow Connector 15"/>
            <p:cNvCxnSpPr>
              <a:stCxn id="4" idx="2"/>
              <a:endCxn id="8" idx="0"/>
            </p:cNvCxnSpPr>
            <p:nvPr/>
          </p:nvCxnSpPr>
          <p:spPr>
            <a:xfrm>
              <a:off x="1664205" y="2121525"/>
              <a:ext cx="2700683" cy="59394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/>
            <p:cNvCxnSpPr>
              <a:stCxn id="7" idx="2"/>
              <a:endCxn id="8" idx="0"/>
            </p:cNvCxnSpPr>
            <p:nvPr/>
          </p:nvCxnSpPr>
          <p:spPr>
            <a:xfrm>
              <a:off x="3268251" y="2121525"/>
              <a:ext cx="1096637" cy="59394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>
              <a:stCxn id="6" idx="2"/>
              <a:endCxn id="8" idx="0"/>
            </p:cNvCxnSpPr>
            <p:nvPr/>
          </p:nvCxnSpPr>
          <p:spPr>
            <a:xfrm flipH="1">
              <a:off x="4364888" y="2094110"/>
              <a:ext cx="655157" cy="62136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>
              <a:stCxn id="5" idx="2"/>
              <a:endCxn id="8" idx="0"/>
            </p:cNvCxnSpPr>
            <p:nvPr/>
          </p:nvCxnSpPr>
          <p:spPr>
            <a:xfrm flipH="1">
              <a:off x="4364888" y="2094110"/>
              <a:ext cx="2506813" cy="62136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/>
            <p:cNvCxnSpPr>
              <a:stCxn id="8" idx="2"/>
              <a:endCxn id="9" idx="0"/>
            </p:cNvCxnSpPr>
            <p:nvPr/>
          </p:nvCxnSpPr>
          <p:spPr>
            <a:xfrm>
              <a:off x="4364888" y="3343239"/>
              <a:ext cx="0" cy="496375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stCxn id="9" idx="2"/>
              <a:endCxn id="14" idx="0"/>
            </p:cNvCxnSpPr>
            <p:nvPr/>
          </p:nvCxnSpPr>
          <p:spPr>
            <a:xfrm>
              <a:off x="4364888" y="4394385"/>
              <a:ext cx="0" cy="38225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Arrow Connector 28"/>
            <p:cNvCxnSpPr>
              <a:stCxn id="14" idx="2"/>
              <a:endCxn id="10" idx="0"/>
            </p:cNvCxnSpPr>
            <p:nvPr/>
          </p:nvCxnSpPr>
          <p:spPr>
            <a:xfrm flipH="1">
              <a:off x="1664205" y="5296857"/>
              <a:ext cx="2700683" cy="55030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Arrow Connector 30"/>
            <p:cNvCxnSpPr>
              <a:stCxn id="14" idx="2"/>
              <a:endCxn id="13" idx="0"/>
            </p:cNvCxnSpPr>
            <p:nvPr/>
          </p:nvCxnSpPr>
          <p:spPr>
            <a:xfrm flipH="1">
              <a:off x="3268251" y="5296857"/>
              <a:ext cx="1096637" cy="55030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/>
            <p:cNvCxnSpPr>
              <a:stCxn id="14" idx="2"/>
              <a:endCxn id="12" idx="0"/>
            </p:cNvCxnSpPr>
            <p:nvPr/>
          </p:nvCxnSpPr>
          <p:spPr>
            <a:xfrm>
              <a:off x="4364888" y="5296857"/>
              <a:ext cx="655157" cy="52289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stCxn id="14" idx="2"/>
              <a:endCxn id="11" idx="0"/>
            </p:cNvCxnSpPr>
            <p:nvPr/>
          </p:nvCxnSpPr>
          <p:spPr>
            <a:xfrm>
              <a:off x="4364888" y="5296857"/>
              <a:ext cx="2506813" cy="52289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462231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is system biology relevant?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Disease biology</a:t>
            </a:r>
          </a:p>
          <a:p>
            <a:pPr lvl="1"/>
            <a:r>
              <a:rPr lang="en-US" dirty="0" smtClean="0"/>
              <a:t>Cancer</a:t>
            </a:r>
          </a:p>
          <a:p>
            <a:pPr lvl="1"/>
            <a:r>
              <a:rPr lang="en-US" dirty="0" smtClean="0"/>
              <a:t>Infections</a:t>
            </a:r>
          </a:p>
          <a:p>
            <a:pPr lvl="1"/>
            <a:r>
              <a:rPr lang="en-US" dirty="0" smtClean="0"/>
              <a:t>Diabetes</a:t>
            </a:r>
          </a:p>
          <a:p>
            <a:pPr lvl="1"/>
            <a:r>
              <a:rPr lang="en-US" dirty="0" smtClean="0"/>
              <a:t>Any disease is caused by a perturbation to the normal cellular system</a:t>
            </a:r>
          </a:p>
          <a:p>
            <a:r>
              <a:rPr lang="en-US" dirty="0" smtClean="0"/>
              <a:t>Drug development</a:t>
            </a:r>
          </a:p>
          <a:p>
            <a:pPr lvl="1"/>
            <a:r>
              <a:rPr lang="en-US" dirty="0" smtClean="0"/>
              <a:t>Understanding the system behind a disease will allow for better targeting of disease</a:t>
            </a:r>
          </a:p>
          <a:p>
            <a:pPr lvl="1"/>
            <a:r>
              <a:rPr lang="en-US" dirty="0" smtClean="0"/>
              <a:t>Understanding how drugs alter systems</a:t>
            </a:r>
          </a:p>
          <a:p>
            <a:r>
              <a:rPr lang="en-US" smtClean="0"/>
              <a:t>Many more…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130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cellular processes are controlled by systems?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243447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Cell division (mitosis, meiosis)</a:t>
            </a:r>
          </a:p>
          <a:p>
            <a:r>
              <a:rPr lang="en-US" dirty="0" smtClean="0"/>
              <a:t>Cell death (apoptosis, autophagy, necrosis)</a:t>
            </a:r>
          </a:p>
          <a:p>
            <a:r>
              <a:rPr lang="en-US" dirty="0" smtClean="0"/>
              <a:t>Cell differentiation</a:t>
            </a:r>
          </a:p>
          <a:p>
            <a:r>
              <a:rPr lang="en-US" dirty="0" smtClean="0"/>
              <a:t>Cell movement</a:t>
            </a:r>
          </a:p>
          <a:p>
            <a:r>
              <a:rPr lang="en-US" dirty="0" smtClean="0"/>
              <a:t>Metabolism</a:t>
            </a:r>
          </a:p>
          <a:p>
            <a:r>
              <a:rPr lang="en-US" dirty="0" smtClean="0"/>
              <a:t>Catabolism/anabolism</a:t>
            </a:r>
          </a:p>
          <a:p>
            <a:r>
              <a:rPr lang="en-US" dirty="0" smtClean="0"/>
              <a:t>i.e. every cellular process can be considered a system or a network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348" y="1689525"/>
            <a:ext cx="3139452" cy="22703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0375" t="12853" b="6031"/>
          <a:stretch/>
        </p:blipFill>
        <p:spPr>
          <a:xfrm>
            <a:off x="6058287" y="4354981"/>
            <a:ext cx="2210990" cy="2229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1515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does information flow in a cell?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78050" y="5416324"/>
            <a:ext cx="332840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Highly simplified!!!</a:t>
            </a:r>
            <a:endParaRPr lang="en-US" sz="32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394161" y="3109641"/>
            <a:ext cx="8392244" cy="744562"/>
            <a:chOff x="540141" y="3109641"/>
            <a:chExt cx="8392244" cy="744562"/>
          </a:xfrm>
        </p:grpSpPr>
        <p:sp>
          <p:nvSpPr>
            <p:cNvPr id="4" name="Rounded Rectangle 3"/>
            <p:cNvSpPr/>
            <p:nvPr/>
          </p:nvSpPr>
          <p:spPr>
            <a:xfrm>
              <a:off x="540141" y="3109641"/>
              <a:ext cx="1591213" cy="744562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DNA</a:t>
              </a:r>
              <a:endParaRPr lang="en-US" dirty="0"/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5057429" y="3109641"/>
              <a:ext cx="1591213" cy="744562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Protein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2759080" y="3109641"/>
              <a:ext cx="1591213" cy="744562"/>
            </a:xfrm>
            <a:prstGeom prst="roundRect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RNA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Straight Arrow Connector 8"/>
            <p:cNvCxnSpPr>
              <a:stCxn id="4" idx="3"/>
              <a:endCxn id="6" idx="1"/>
            </p:cNvCxnSpPr>
            <p:nvPr/>
          </p:nvCxnSpPr>
          <p:spPr>
            <a:xfrm>
              <a:off x="2131354" y="3481922"/>
              <a:ext cx="62772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stCxn id="6" idx="3"/>
              <a:endCxn id="5" idx="1"/>
            </p:cNvCxnSpPr>
            <p:nvPr/>
          </p:nvCxnSpPr>
          <p:spPr>
            <a:xfrm>
              <a:off x="4350293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ounded Rectangle 18"/>
            <p:cNvSpPr/>
            <p:nvPr/>
          </p:nvSpPr>
          <p:spPr>
            <a:xfrm>
              <a:off x="7341172" y="3109641"/>
              <a:ext cx="1591213" cy="744562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rgbClr val="000000"/>
                  </a:solidFill>
                </a:rPr>
                <a:t>Function</a:t>
              </a:r>
              <a:endParaRPr lang="en-US" dirty="0">
                <a:solidFill>
                  <a:srgbClr val="000000"/>
                </a:solidFill>
              </a:endParaRPr>
            </a:p>
          </p:txBody>
        </p:sp>
        <p:cxnSp>
          <p:nvCxnSpPr>
            <p:cNvPr id="20" name="Straight Arrow Connector 19"/>
            <p:cNvCxnSpPr/>
            <p:nvPr/>
          </p:nvCxnSpPr>
          <p:spPr>
            <a:xfrm>
              <a:off x="6648642" y="3481922"/>
              <a:ext cx="707136" cy="0"/>
            </a:xfrm>
            <a:prstGeom prst="straightConnector1">
              <a:avLst/>
            </a:prstGeom>
            <a:ln w="38100" cmpd="sng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26373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From DNA to RNA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973362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Transcription takes place in the nucleus</a:t>
            </a:r>
          </a:p>
          <a:p>
            <a:r>
              <a:rPr lang="en-US" dirty="0" smtClean="0"/>
              <a:t>RNA is produced from DNA by RNA polymerase</a:t>
            </a:r>
          </a:p>
          <a:p>
            <a:pPr lvl="1"/>
            <a:r>
              <a:rPr lang="en-US" dirty="0" smtClean="0"/>
              <a:t>RNA is produced from 1 strand of DNA</a:t>
            </a:r>
          </a:p>
          <a:p>
            <a:pPr lvl="1"/>
            <a:r>
              <a:rPr lang="en-US" dirty="0" smtClean="0"/>
              <a:t>Requires transcription factors upstream of transcription start site </a:t>
            </a:r>
          </a:p>
          <a:p>
            <a:pPr lvl="1"/>
            <a:r>
              <a:rPr lang="en-US" dirty="0" smtClean="0"/>
              <a:t>Not all genes are transcribed equally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5500" y="2400300"/>
            <a:ext cx="278130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391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Transcritional</a:t>
            </a:r>
            <a:r>
              <a:rPr lang="en-US" dirty="0" smtClean="0"/>
              <a:t> regulation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Promoter region</a:t>
            </a:r>
          </a:p>
          <a:p>
            <a:pPr lvl="1"/>
            <a:r>
              <a:rPr lang="en-US" dirty="0" smtClean="0"/>
              <a:t>How accessible is it?</a:t>
            </a:r>
          </a:p>
          <a:p>
            <a:pPr lvl="2"/>
            <a:r>
              <a:rPr lang="en-US" dirty="0" smtClean="0"/>
              <a:t>DNA is tightly coiled</a:t>
            </a:r>
          </a:p>
          <a:p>
            <a:pPr lvl="2"/>
            <a:r>
              <a:rPr lang="en-US" dirty="0" smtClean="0"/>
              <a:t>Promoter regions can be modified to shut down transcription (epigenetic regulation)</a:t>
            </a:r>
          </a:p>
          <a:p>
            <a:r>
              <a:rPr lang="en-US" dirty="0" smtClean="0"/>
              <a:t>Activators</a:t>
            </a:r>
          </a:p>
          <a:p>
            <a:pPr lvl="1"/>
            <a:r>
              <a:rPr lang="en-US" dirty="0" smtClean="0"/>
              <a:t>Enhance interaction between RNA polymerase and promoter region</a:t>
            </a:r>
          </a:p>
          <a:p>
            <a:r>
              <a:rPr lang="en-US" dirty="0" smtClean="0"/>
              <a:t>Repressors</a:t>
            </a:r>
          </a:p>
          <a:p>
            <a:pPr lvl="1"/>
            <a:r>
              <a:rPr lang="en-US" dirty="0" smtClean="0"/>
              <a:t>Bind to regions close to promoter region and prevent RNA polymerase from binding</a:t>
            </a:r>
          </a:p>
        </p:txBody>
      </p:sp>
    </p:spTree>
    <p:extLst>
      <p:ext uri="{BB962C8B-B14F-4D97-AF65-F5344CB8AC3E}">
        <p14:creationId xmlns:p14="http://schemas.microsoft.com/office/powerpoint/2010/main" val="2741831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RNA processing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863" y="1596482"/>
            <a:ext cx="7085642" cy="514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374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05464" cy="1143000"/>
          </a:xfrm>
        </p:spPr>
        <p:txBody>
          <a:bodyPr/>
          <a:lstStyle/>
          <a:p>
            <a:r>
              <a:rPr lang="en-US" dirty="0" smtClean="0"/>
              <a:t>RNA to Protein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5557293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Translation takes place on the ribosomes</a:t>
            </a:r>
          </a:p>
          <a:p>
            <a:r>
              <a:rPr lang="en-US" dirty="0" smtClean="0"/>
              <a:t>Ribosomes read three nucleotide sequences (Codon) from mRNA and add corresponding amino acid to growing peptide chain</a:t>
            </a:r>
          </a:p>
          <a:p>
            <a:pPr lvl="1"/>
            <a:r>
              <a:rPr lang="en-US" dirty="0" smtClean="0"/>
              <a:t>Use of </a:t>
            </a:r>
            <a:r>
              <a:rPr lang="en-US" dirty="0" err="1" smtClean="0"/>
              <a:t>tRNA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515" y="274638"/>
            <a:ext cx="1952022" cy="620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083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Codons are the code for which amino acid to use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956" y="1526945"/>
            <a:ext cx="4993833" cy="502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2993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815</TotalTime>
  <Words>742</Words>
  <Application>Microsoft Macintosh PowerPoint</Application>
  <PresentationFormat>On-screen Show (4:3)</PresentationFormat>
  <Paragraphs>145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Introduction to Systems Biology</vt:lpstr>
      <vt:lpstr>What is a system?</vt:lpstr>
      <vt:lpstr>What cellular processes are controlled by systems?</vt:lpstr>
      <vt:lpstr>How does information flow in a cell?</vt:lpstr>
      <vt:lpstr>From DNA to RNA</vt:lpstr>
      <vt:lpstr>Transcritional regulation</vt:lpstr>
      <vt:lpstr>RNA processing</vt:lpstr>
      <vt:lpstr>RNA to Protein</vt:lpstr>
      <vt:lpstr>Codons are the code for which amino acid to use</vt:lpstr>
      <vt:lpstr>Regulation of Translation</vt:lpstr>
      <vt:lpstr>Shape and Structure of Protein</vt:lpstr>
      <vt:lpstr>PowerPoint Presentation</vt:lpstr>
      <vt:lpstr>Protein function</vt:lpstr>
      <vt:lpstr>Metabolites</vt:lpstr>
      <vt:lpstr>Posttranslational Modifications</vt:lpstr>
      <vt:lpstr>Genetics do not dictate function</vt:lpstr>
      <vt:lpstr>PowerPoint Presentation</vt:lpstr>
      <vt:lpstr>PowerPoint Presentation</vt:lpstr>
      <vt:lpstr>PowerPoint Presentation</vt:lpstr>
      <vt:lpstr>Cellular Process</vt:lpstr>
      <vt:lpstr>Tools we can use to study the cellular system</vt:lpstr>
      <vt:lpstr>Large amount of Data is meaningless</vt:lpstr>
      <vt:lpstr>What does it all boil down to?</vt:lpstr>
      <vt:lpstr>System biology work flow</vt:lpstr>
      <vt:lpstr>Where is system biology relevant?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Systems Biology</dc:title>
  <dc:creator>Craig Simpson</dc:creator>
  <cp:lastModifiedBy>Craig Simpson</cp:lastModifiedBy>
  <cp:revision>21</cp:revision>
  <dcterms:created xsi:type="dcterms:W3CDTF">2014-02-02T16:28:34Z</dcterms:created>
  <dcterms:modified xsi:type="dcterms:W3CDTF">2014-02-03T06:03:45Z</dcterms:modified>
</cp:coreProperties>
</file>